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</p:sldMasterIdLst>
  <p:notesMasterIdLst>
    <p:notesMasterId r:id="rId17"/>
  </p:notesMasterIdLst>
  <p:handoutMasterIdLst>
    <p:handoutMasterId r:id="rId18"/>
  </p:handoutMasterIdLst>
  <p:sldIdLst>
    <p:sldId id="256" r:id="rId3"/>
    <p:sldId id="570" r:id="rId4"/>
    <p:sldId id="568" r:id="rId5"/>
    <p:sldId id="571" r:id="rId6"/>
    <p:sldId id="572" r:id="rId7"/>
    <p:sldId id="530" r:id="rId8"/>
    <p:sldId id="552" r:id="rId9"/>
    <p:sldId id="584" r:id="rId10"/>
    <p:sldId id="573" r:id="rId11"/>
    <p:sldId id="575" r:id="rId12"/>
    <p:sldId id="578" r:id="rId13"/>
    <p:sldId id="576" r:id="rId14"/>
    <p:sldId id="585" r:id="rId15"/>
    <p:sldId id="583" r:id="rId16"/>
  </p:sldIdLst>
  <p:sldSz cx="10440988" cy="6858000"/>
  <p:notesSz cx="7102475" cy="10234613"/>
  <p:embeddedFontLst>
    <p:embeddedFont>
      <p:font typeface="나눔스퀘어" panose="020B0600000101010101" pitchFamily="50" charset="-127"/>
      <p:regular r:id="rId19"/>
    </p:embeddedFont>
    <p:embeddedFont>
      <p:font typeface="나눔스퀘어 Bold" panose="020B0600000101010101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orient="horz" pos="3385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07">
          <p15:clr>
            <a:srgbClr val="A4A3A4"/>
          </p15:clr>
        </p15:guide>
        <p15:guide id="5" orient="horz" pos="2795">
          <p15:clr>
            <a:srgbClr val="A4A3A4"/>
          </p15:clr>
        </p15:guide>
        <p15:guide id="6" pos="250">
          <p15:clr>
            <a:srgbClr val="A4A3A4"/>
          </p15:clr>
        </p15:guide>
        <p15:guide id="7" pos="3289">
          <p15:clr>
            <a:srgbClr val="A4A3A4"/>
          </p15:clr>
        </p15:guide>
        <p15:guide id="8" pos="1293">
          <p15:clr>
            <a:srgbClr val="A4A3A4"/>
          </p15:clr>
        </p15:guide>
        <p15:guide id="9" pos="1927">
          <p15:clr>
            <a:srgbClr val="A4A3A4"/>
          </p15:clr>
        </p15:guide>
        <p15:guide id="10" pos="4377">
          <p15:clr>
            <a:srgbClr val="A4A3A4"/>
          </p15:clr>
        </p15:guide>
        <p15:guide id="11" pos="7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홍구 김" initials="홍김" lastIdx="1" clrIdx="0">
    <p:extLst>
      <p:ext uri="{19B8F6BF-5375-455C-9EA6-DF929625EA0E}">
        <p15:presenceInfo xmlns:p15="http://schemas.microsoft.com/office/powerpoint/2012/main" userId="홍구 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5452"/>
    <a:srgbClr val="8ECC88"/>
    <a:srgbClr val="FFFFFF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6" autoAdjust="0"/>
    <p:restoredTop sz="93434" autoAdjust="0"/>
  </p:normalViewPr>
  <p:slideViewPr>
    <p:cSldViewPr>
      <p:cViewPr varScale="1">
        <p:scale>
          <a:sx n="54" d="100"/>
          <a:sy n="54" d="100"/>
        </p:scale>
        <p:origin x="78" y="264"/>
      </p:cViewPr>
      <p:guideLst>
        <p:guide orient="horz" pos="4319"/>
        <p:guide orient="horz" pos="3385"/>
        <p:guide orient="horz" pos="2160"/>
        <p:guide orient="horz" pos="1207"/>
        <p:guide orient="horz" pos="2795"/>
        <p:guide pos="250"/>
        <p:guide pos="3289"/>
        <p:guide pos="1293"/>
        <p:guide pos="1927"/>
        <p:guide pos="4377"/>
        <p:guide pos="7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754" y="-12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/>
          <a:lstStyle>
            <a:lvl1pPr algn="r">
              <a:defRPr sz="1300"/>
            </a:lvl1pPr>
          </a:lstStyle>
          <a:p>
            <a:fld id="{A5100791-96DC-4665-B8BB-B77BEBCA5154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 anchor="b"/>
          <a:lstStyle>
            <a:lvl1pPr algn="r">
              <a:defRPr sz="1300"/>
            </a:lvl1pPr>
          </a:lstStyle>
          <a:p>
            <a:fld id="{8308AD06-4F32-4A4A-AF69-7F9BAA793BC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/>
          <a:lstStyle>
            <a:lvl1pPr algn="r">
              <a:defRPr sz="1300"/>
            </a:lvl1pPr>
          </a:lstStyle>
          <a:p>
            <a:fld id="{90221B70-53B0-487B-81A3-57407065B6D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30238" y="766763"/>
            <a:ext cx="58420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9" tIns="47755" rIns="95509" bIns="4775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248" y="4861442"/>
            <a:ext cx="5681980" cy="4605576"/>
          </a:xfrm>
          <a:prstGeom prst="rect">
            <a:avLst/>
          </a:prstGeom>
        </p:spPr>
        <p:txBody>
          <a:bodyPr vert="horz" lIns="95509" tIns="47755" rIns="95509" bIns="4775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0"/>
          </a:xfrm>
          <a:prstGeom prst="rect">
            <a:avLst/>
          </a:prstGeom>
        </p:spPr>
        <p:txBody>
          <a:bodyPr vert="horz" lIns="95509" tIns="47755" rIns="95509" bIns="47755" rtlCol="0" anchor="b"/>
          <a:lstStyle>
            <a:lvl1pPr algn="r">
              <a:defRPr sz="1300"/>
            </a:lvl1pPr>
          </a:lstStyle>
          <a:p>
            <a:fld id="{82769977-9542-445B-BE48-FA670E3BB9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569716" y="274641"/>
            <a:ext cx="2349222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22050" y="274641"/>
            <a:ext cx="68736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C10A-9E74-4F63-9432-B59ABE36F35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AA8-9A93-4607-8054-47602B5DF7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6405334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 rot="5400000">
            <a:off x="-2794597" y="3235172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 userDrawn="1"/>
        </p:nvSpPr>
        <p:spPr>
          <a:xfrm rot="5400000">
            <a:off x="7258735" y="3235174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50501" y="68627"/>
            <a:ext cx="2643917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www.hongguplanning.com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" name="그림 11" descr="가로로고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97" y="1"/>
            <a:ext cx="811131" cy="54868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27193" y="68627"/>
            <a:ext cx="965765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ko-KR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홍구기획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C10A-9E74-4F63-9432-B59ABE36F35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AA8-9A93-4607-8054-47602B5DF7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6405334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 rot="5400000">
            <a:off x="-2794597" y="3235172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 userDrawn="1"/>
        </p:nvSpPr>
        <p:spPr>
          <a:xfrm rot="5400000">
            <a:off x="7258735" y="3235174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50501" y="68627"/>
            <a:ext cx="2643917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www.hongguplanning.com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" name="그림 11" descr="가로로고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97" y="1"/>
            <a:ext cx="811131" cy="54868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27193" y="68627"/>
            <a:ext cx="965765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ko-KR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홍구기획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C10A-9E74-4F63-9432-B59ABE36F35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AA8-9A93-4607-8054-47602B5DF7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6405334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 rot="5400000">
            <a:off x="-2794597" y="3235172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 userDrawn="1"/>
        </p:nvSpPr>
        <p:spPr>
          <a:xfrm rot="5400000">
            <a:off x="7258735" y="3235174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50501" y="68627"/>
            <a:ext cx="2643917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www.hongguplanning.com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" name="그림 11" descr="가로로고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97" y="1"/>
            <a:ext cx="811131" cy="54868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27193" y="68627"/>
            <a:ext cx="965765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ko-KR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홍구기획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C10A-9E74-4F63-9432-B59ABE36F35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AA8-9A93-4607-8054-47602B5DF7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6405334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 rot="5400000">
            <a:off x="-2794597" y="3235172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 userDrawn="1"/>
        </p:nvSpPr>
        <p:spPr>
          <a:xfrm rot="5400000">
            <a:off x="7258735" y="3235174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50501" y="68627"/>
            <a:ext cx="2643917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www.hongguplanning.com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" name="그림 11" descr="가로로고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97" y="1"/>
            <a:ext cx="811131" cy="54868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27193" y="68627"/>
            <a:ext cx="965765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ko-KR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홍구기획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C10A-9E74-4F63-9432-B59ABE36F35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AA8-9A93-4607-8054-47602B5DF7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6405334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 rot="5400000">
            <a:off x="-2794597" y="3235172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 userDrawn="1"/>
        </p:nvSpPr>
        <p:spPr>
          <a:xfrm rot="5400000">
            <a:off x="7258735" y="3235174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50501" y="68627"/>
            <a:ext cx="2643917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www.hongguplanning.com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" name="그림 11" descr="가로로고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97" y="1"/>
            <a:ext cx="811131" cy="54868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27193" y="68627"/>
            <a:ext cx="965765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ko-KR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홍구기획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C10A-9E74-4F63-9432-B59ABE36F35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AA8-9A93-4607-8054-47602B5DF7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6405334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 rot="5400000">
            <a:off x="-2794597" y="3235172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 userDrawn="1"/>
        </p:nvSpPr>
        <p:spPr>
          <a:xfrm rot="5400000">
            <a:off x="7258735" y="3235174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50501" y="68627"/>
            <a:ext cx="2643917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www.hongguplanning.com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" name="그림 11" descr="가로로고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97" y="1"/>
            <a:ext cx="811131" cy="54868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27193" y="68627"/>
            <a:ext cx="965765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ko-KR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홍구기획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C10A-9E74-4F63-9432-B59ABE36F35E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8AA8-9A93-4607-8054-47602B5DF79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3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6405334"/>
            <a:ext cx="10440988" cy="4526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 rot="5400000">
            <a:off x="-2794597" y="3235172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 userDrawn="1"/>
        </p:nvSpPr>
        <p:spPr>
          <a:xfrm rot="5400000">
            <a:off x="7258735" y="3235174"/>
            <a:ext cx="5976855" cy="38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706" tIns="55353" rIns="110706" bIns="55353"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650501" y="68627"/>
            <a:ext cx="2643917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en-US" altLang="ko-K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www.hongguplanning.com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" name="그림 11" descr="가로로고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197" y="1"/>
            <a:ext cx="811131" cy="54868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27193" y="68627"/>
            <a:ext cx="965765" cy="342620"/>
          </a:xfrm>
          <a:prstGeom prst="rect">
            <a:avLst/>
          </a:prstGeom>
          <a:noFill/>
        </p:spPr>
        <p:txBody>
          <a:bodyPr wrap="none" lIns="110706" tIns="55353" rIns="110706" bIns="55353" rtlCol="0">
            <a:spAutoFit/>
          </a:bodyPr>
          <a:lstStyle/>
          <a:p>
            <a:r>
              <a:rPr lang="ko-KR" alt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홍구기획</a:t>
            </a:r>
            <a:endParaRPr lang="ko-KR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295A9-97F1-4022-BA45-CB0E50C65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925" y="1122363"/>
            <a:ext cx="78311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7FCB8A2-E982-4EAE-9CDD-E7EB99091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925" y="3602038"/>
            <a:ext cx="78311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BC37DF-0945-4342-B32B-27C41744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7E2E66-896F-406B-9911-5DA71043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FD1CB2-791E-4142-8C53-FE5D481D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799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4781E0-6E89-4CC6-84BF-CADB3D62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365125"/>
            <a:ext cx="9005888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07FC13-3A73-41E0-8CC5-7C338368C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0" y="1825625"/>
            <a:ext cx="900588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28593F-389A-46A2-82FA-DCF5659A1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B18785-F81D-4AB7-93B7-E967247A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B5218D-89E6-4E83-956E-3EFDE44F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427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0C7F51-79A8-4B8D-8977-BACA50C81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8" y="1709738"/>
            <a:ext cx="90043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EAD63C5-6139-45FB-9C2E-C14666F2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4589463"/>
            <a:ext cx="900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148B9B0-0435-4383-ADE9-6445DCCE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E6B967-AFA1-42D3-BE9C-00D5A019B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FD3A85-2C05-41F5-9FEA-2E0D3F44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6725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7FDA91-3C9B-4CDC-8FB6-A19D1474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365125"/>
            <a:ext cx="9005888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41D136C-5830-4C1A-BEEC-EFCFBF96D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550" y="1825625"/>
            <a:ext cx="44259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7CC1873-0E2A-462D-92FE-8D7D58A32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5900" y="1825625"/>
            <a:ext cx="44275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A3D0F77-02EC-4278-9361-0FC2B468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9F032CF-CCE5-4EF6-97BF-F7707C0B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2723CFC-0C0C-4D82-8E28-1FF4F687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8466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317A57-527D-44DF-9EEF-32DFB9A8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365125"/>
            <a:ext cx="9005887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C55C13-B603-4C43-80F1-DDDEBB517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8" y="1681163"/>
            <a:ext cx="4416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B4BACA6-72C7-429B-BE96-F5ED70B6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138" y="2505075"/>
            <a:ext cx="44164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5FF7754-8A30-4535-9B57-B59D4F88E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86375" y="1681163"/>
            <a:ext cx="443865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F300635A-F4B3-42E5-9180-47E223926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86375" y="2505075"/>
            <a:ext cx="443865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F2C111C-874E-41A8-A1ED-D6DACD83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0055A64-887E-4F48-B8CC-DDBA5C901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87494CB-7C39-4775-8EB3-49F81555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065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38F95F-CE19-467D-8EFD-B9C230C27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365125"/>
            <a:ext cx="9005888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D5E532-F9CE-4AA4-B1A7-75AEDBA9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8C80CC1-E0DB-4BF7-94E9-9F03D30F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3A37E8-10A7-4836-8FD1-3B229397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3611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54C0EB1-E047-47E0-B0BC-E9EC67598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42F4DA2-A31F-4C4F-9D1D-D4B7F9D2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976780E-CE39-492A-B32A-23A20202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176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0E2595-9AEA-4302-BE9F-C9CE5A4F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57200"/>
            <a:ext cx="336708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F3EE7A-5D63-4201-95E8-44F1FE48C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50" y="987425"/>
            <a:ext cx="528637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811579B-B6DB-4A7B-872B-B0ED9D425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38" y="2057400"/>
            <a:ext cx="336708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ABD56F0-F619-42A8-B455-B1AFAC7D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283F795-EF54-45C5-BFE0-17BAFB99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01DAD81-72BC-4832-9527-0440B82B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903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E3E050-CE43-477B-A3C2-D1BD6B51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57200"/>
            <a:ext cx="336708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1FF26C7-8287-40D4-ACF5-B4A23F871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38650" y="987425"/>
            <a:ext cx="528637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F7F9D6B-5505-4E46-9D8B-512EF7617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38" y="2057400"/>
            <a:ext cx="336708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D3F1491-0942-4B21-947F-FB79C996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21A1B57-49C7-422C-AA6D-6E06643C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4532A2-E37D-4BB8-955A-1B7E0E71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333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4FB3ED-7ECD-4696-935F-E467563D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365125"/>
            <a:ext cx="9005888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3886BB8-1CDD-4D04-A705-E5168FC4F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7550" y="1825625"/>
            <a:ext cx="900588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A1F7948-6494-4330-8AAF-87827855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E89F07B-3C90-467F-B585-B04B5D9D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FAF644-00BA-443B-AE40-9E3159F2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902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0CFDA84-F534-4341-8277-106057303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472363" y="365125"/>
            <a:ext cx="2251075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D111906-6A13-42F0-8F15-F6AC9E21F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7550" y="365125"/>
            <a:ext cx="660241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ADBC8E6-5F58-42EC-AD62-54CB6405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7550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9A27E1C6-B9BA-45D1-815E-DEE8A6D31D24}" type="datetimeFigureOut">
              <a:rPr lang="ko-KR" altLang="en-US" smtClean="0"/>
              <a:t>2019-02-26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37B506-67C2-4E97-A9DD-227CFB10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59163" y="6356350"/>
            <a:ext cx="3522662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FF9A7B-1564-4BEA-BEE3-B95DA54F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3938" y="6356350"/>
            <a:ext cx="2349500" cy="365125"/>
          </a:xfrm>
          <a:prstGeom prst="rect">
            <a:avLst/>
          </a:prstGeom>
        </p:spPr>
        <p:txBody>
          <a:bodyPr/>
          <a:lstStyle/>
          <a:p>
            <a:fld id="{2A876DF8-D2AF-4AD6-941B-8B23C442B6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305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4766" y="4406904"/>
            <a:ext cx="88748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24766" y="2906716"/>
            <a:ext cx="88748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22050" y="1600204"/>
            <a:ext cx="46114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07502" y="1600204"/>
            <a:ext cx="46114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22050" y="1535113"/>
            <a:ext cx="46132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2050" y="2174875"/>
            <a:ext cx="46132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303879" y="1535113"/>
            <a:ext cx="46150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303879" y="2174875"/>
            <a:ext cx="46150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2053" y="273050"/>
            <a:ext cx="34350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82135" y="273053"/>
            <a:ext cx="583680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22053" y="1435103"/>
            <a:ext cx="34350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46509" y="4800600"/>
            <a:ext cx="626459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46509" y="612776"/>
            <a:ext cx="626459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46509" y="5367338"/>
            <a:ext cx="626459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22052" y="274638"/>
            <a:ext cx="93968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22052" y="1600204"/>
            <a:ext cx="939688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22049" y="6356353"/>
            <a:ext cx="2436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0E3BD-38A8-4BFB-9460-DF8BAF8C08AB}" type="datetimeFigureOut">
              <a:rPr lang="ko-KR" altLang="en-US" smtClean="0"/>
              <a:pPr/>
              <a:t>2019-02-26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67340" y="6356353"/>
            <a:ext cx="3306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82709" y="6356353"/>
            <a:ext cx="2436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B912-AE35-4CF3-80CE-AFFFDAE398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이등변 삼각형 6">
            <a:extLst>
              <a:ext uri="{FF2B5EF4-FFF2-40B4-BE49-F238E27FC236}">
                <a16:creationId xmlns:a16="http://schemas.microsoft.com/office/drawing/2014/main" id="{A16F8CFA-D8A4-4C2C-97A7-286D3C5A6769}"/>
              </a:ext>
            </a:extLst>
          </p:cNvPr>
          <p:cNvSpPr/>
          <p:nvPr userDrawn="1"/>
        </p:nvSpPr>
        <p:spPr>
          <a:xfrm flipV="1">
            <a:off x="397756" y="188639"/>
            <a:ext cx="1438362" cy="1172329"/>
          </a:xfrm>
          <a:prstGeom prst="triangle">
            <a:avLst/>
          </a:prstGeom>
          <a:solidFill>
            <a:srgbClr val="8ECC88"/>
          </a:solidFill>
          <a:ln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F5B7C002-EA43-4D81-B64B-0EC2DEEA320F}"/>
              </a:ext>
            </a:extLst>
          </p:cNvPr>
          <p:cNvSpPr/>
          <p:nvPr userDrawn="1"/>
        </p:nvSpPr>
        <p:spPr>
          <a:xfrm rot="10800000" flipV="1">
            <a:off x="8964910" y="5725486"/>
            <a:ext cx="1148531" cy="936104"/>
          </a:xfrm>
          <a:prstGeom prst="triangle">
            <a:avLst/>
          </a:prstGeom>
          <a:solidFill>
            <a:srgbClr val="8ECC88"/>
          </a:solidFill>
          <a:ln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38B0FEE-3861-4662-8854-FAFE8A4B7DD4}"/>
              </a:ext>
            </a:extLst>
          </p:cNvPr>
          <p:cNvSpPr/>
          <p:nvPr userDrawn="1"/>
        </p:nvSpPr>
        <p:spPr>
          <a:xfrm>
            <a:off x="179934" y="188640"/>
            <a:ext cx="10081120" cy="6480720"/>
          </a:xfrm>
          <a:prstGeom prst="rect">
            <a:avLst/>
          </a:prstGeom>
          <a:noFill/>
          <a:ln w="127000" cap="rnd">
            <a:solidFill>
              <a:srgbClr val="8ECC8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74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>
          <a:xfrm>
            <a:off x="1116038" y="3021303"/>
            <a:ext cx="5088097" cy="542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dirty="0">
                <a:solidFill>
                  <a:srgbClr val="8ECC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NPO Event can Make a Change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8ECC88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43D86C-0CC8-4F39-A758-19607B8784B9}"/>
              </a:ext>
            </a:extLst>
          </p:cNvPr>
          <p:cNvSpPr txBox="1"/>
          <p:nvPr/>
        </p:nvSpPr>
        <p:spPr>
          <a:xfrm>
            <a:off x="7524750" y="5291625"/>
            <a:ext cx="2549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800" dirty="0">
                <a:solidFill>
                  <a:schemeClr val="bg1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김 홍 구</a:t>
            </a:r>
            <a:endParaRPr lang="en-US" altLang="ko-KR" sz="2800" dirty="0">
              <a:solidFill>
                <a:schemeClr val="bg1">
                  <a:lumMod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r"/>
            <a:r>
              <a:rPr lang="en-US" altLang="ko-KR" sz="2800" dirty="0">
                <a:solidFill>
                  <a:schemeClr val="bg1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Kim Hong-</a:t>
            </a:r>
            <a:r>
              <a:rPr lang="en-US" altLang="ko-KR" sz="2800" dirty="0" err="1">
                <a:solidFill>
                  <a:schemeClr val="bg1">
                    <a:lumMod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gu</a:t>
            </a:r>
            <a:endParaRPr lang="ko-KR" altLang="en-US" sz="2800" dirty="0">
              <a:solidFill>
                <a:schemeClr val="bg1">
                  <a:lumMod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F92618F-A50D-4275-B68D-74E5C7A95D01}"/>
              </a:ext>
            </a:extLst>
          </p:cNvPr>
          <p:cNvSpPr/>
          <p:nvPr/>
        </p:nvSpPr>
        <p:spPr>
          <a:xfrm>
            <a:off x="1381682" y="3417797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sz="4000" dirty="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imes New Roman" panose="02020603050405020304" pitchFamily="18" charset="0"/>
              </a:rPr>
              <a:t>진심을 담은 이벤트가 만들어낸 변화</a:t>
            </a:r>
            <a:endParaRPr lang="ko-KR" altLang="en-US" sz="40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50E42E6-E45C-4557-A195-68EF3BBBD3F3}"/>
              </a:ext>
            </a:extLst>
          </p:cNvPr>
          <p:cNvSpPr/>
          <p:nvPr/>
        </p:nvSpPr>
        <p:spPr>
          <a:xfrm>
            <a:off x="179934" y="188640"/>
            <a:ext cx="10081120" cy="6480720"/>
          </a:xfrm>
          <a:prstGeom prst="rect">
            <a:avLst/>
          </a:prstGeom>
          <a:noFill/>
          <a:ln w="1270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 descr="________________170427.jpg">
            <a:extLst>
              <a:ext uri="{FF2B5EF4-FFF2-40B4-BE49-F238E27FC236}">
                <a16:creationId xmlns:a16="http://schemas.microsoft.com/office/drawing/2014/main" id="{34CEB07F-0C9D-4EC1-8F83-B54082213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01" b="72060"/>
          <a:stretch>
            <a:fillRect/>
          </a:stretch>
        </p:blipFill>
        <p:spPr>
          <a:xfrm>
            <a:off x="349011" y="188640"/>
            <a:ext cx="4788145" cy="1590154"/>
          </a:xfrm>
          <a:prstGeom prst="rect">
            <a:avLst/>
          </a:prstGeom>
        </p:spPr>
      </p:pic>
      <p:pic>
        <p:nvPicPr>
          <p:cNvPr id="7" name="그림 6" descr="________________170427.jpg">
            <a:extLst>
              <a:ext uri="{FF2B5EF4-FFF2-40B4-BE49-F238E27FC236}">
                <a16:creationId xmlns:a16="http://schemas.microsoft.com/office/drawing/2014/main" id="{014E10A6-E691-4DD3-BFF2-82E600EB7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01" b="72060"/>
          <a:stretch>
            <a:fillRect/>
          </a:stretch>
        </p:blipFill>
        <p:spPr>
          <a:xfrm flipH="1">
            <a:off x="5771498" y="188640"/>
            <a:ext cx="4320479" cy="15399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나무, 대지, 실외, 건물이(가) 표시된 사진&#10;&#10;매우 높은 신뢰도로 생성된 설명">
            <a:extLst>
              <a:ext uri="{FF2B5EF4-FFF2-40B4-BE49-F238E27FC236}">
                <a16:creationId xmlns:a16="http://schemas.microsoft.com/office/drawing/2014/main" id="{F5076BFB-82A7-491A-991E-47D972780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8719" b="7398"/>
          <a:stretch/>
        </p:blipFill>
        <p:spPr>
          <a:xfrm>
            <a:off x="781572" y="1767797"/>
            <a:ext cx="5720774" cy="354837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59895B86-B3AE-453A-98F7-230FCA08859C}"/>
              </a:ext>
            </a:extLst>
          </p:cNvPr>
          <p:cNvSpPr/>
          <p:nvPr/>
        </p:nvSpPr>
        <p:spPr>
          <a:xfrm>
            <a:off x="6876678" y="1454274"/>
            <a:ext cx="3024337" cy="4402770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D7EA706-244F-40B7-842B-CA975B634FAB}"/>
              </a:ext>
            </a:extLst>
          </p:cNvPr>
          <p:cNvSpPr/>
          <p:nvPr/>
        </p:nvSpPr>
        <p:spPr>
          <a:xfrm>
            <a:off x="6960586" y="1546510"/>
            <a:ext cx="3024337" cy="4402770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07E6C-7743-4251-B35D-092790E550E7}"/>
              </a:ext>
            </a:extLst>
          </p:cNvPr>
          <p:cNvSpPr txBox="1"/>
          <p:nvPr/>
        </p:nvSpPr>
        <p:spPr>
          <a:xfrm>
            <a:off x="6984690" y="1628800"/>
            <a:ext cx="2808312" cy="2211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서울환경영화제 </a:t>
            </a:r>
            <a:endParaRPr lang="en-US" altLang="ko-KR" sz="2500" dirty="0">
              <a:solidFill>
                <a:srgbClr val="00B05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분리배출 캠페인</a:t>
            </a:r>
            <a:endParaRPr lang="en-US" altLang="ko-KR" sz="2500" dirty="0">
              <a:solidFill>
                <a:srgbClr val="00B05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재활용 쓰레기를 넣으면 상품을 주는 자판기를 만들어 자원의 소중함을 일깨워주는 캠페인 진행</a:t>
            </a: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2D2FCD6E-4A2E-4B83-B06F-821CB5A40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3934" y="4520500"/>
            <a:ext cx="1215482" cy="1196751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0858B0E-393F-41AC-B96A-F125145DB631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18BC5DB-8E89-4D4C-95CC-82E4CD52EDE8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3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283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20150509_140142.jpg">
            <a:extLst>
              <a:ext uri="{FF2B5EF4-FFF2-40B4-BE49-F238E27FC236}">
                <a16:creationId xmlns:a16="http://schemas.microsoft.com/office/drawing/2014/main" id="{8D46578E-8C11-4483-BC51-28FE6F6D7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999"/>
          <a:stretch/>
        </p:blipFill>
        <p:spPr>
          <a:xfrm>
            <a:off x="4175275" y="2204864"/>
            <a:ext cx="5699301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41FBE2B-3550-4F5A-B15C-790615BB4678}"/>
              </a:ext>
            </a:extLst>
          </p:cNvPr>
          <p:cNvSpPr/>
          <p:nvPr/>
        </p:nvSpPr>
        <p:spPr>
          <a:xfrm>
            <a:off x="7188713" y="373614"/>
            <a:ext cx="3887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진심이 만든 행사 사례 </a:t>
            </a: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CC4C795-6B99-40CC-B551-4BA2A4BB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021" y="3609708"/>
            <a:ext cx="1328821" cy="1328821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8ABBBE7B-B3AA-445C-939A-F0171C4FED48}"/>
              </a:ext>
            </a:extLst>
          </p:cNvPr>
          <p:cNvSpPr/>
          <p:nvPr/>
        </p:nvSpPr>
        <p:spPr>
          <a:xfrm>
            <a:off x="445360" y="513364"/>
            <a:ext cx="3179058" cy="4767616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9AAEAA2-6537-41D7-A574-FA7B723B5EAC}"/>
              </a:ext>
            </a:extLst>
          </p:cNvPr>
          <p:cNvSpPr/>
          <p:nvPr/>
        </p:nvSpPr>
        <p:spPr>
          <a:xfrm>
            <a:off x="529268" y="605600"/>
            <a:ext cx="3179058" cy="4767616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8829A5-0C71-4897-B5B8-04E0FB9A3447}"/>
              </a:ext>
            </a:extLst>
          </p:cNvPr>
          <p:cNvSpPr txBox="1"/>
          <p:nvPr/>
        </p:nvSpPr>
        <p:spPr>
          <a:xfrm>
            <a:off x="553372" y="687890"/>
            <a:ext cx="3071046" cy="2340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서울환경영화제 </a:t>
            </a:r>
            <a:endParaRPr lang="en-US" altLang="ko-KR" sz="2500" dirty="0">
              <a:solidFill>
                <a:srgbClr val="00B05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분리배출 캠페인</a:t>
            </a:r>
            <a:endParaRPr lang="en-US" altLang="ko-KR" sz="2500" dirty="0">
              <a:solidFill>
                <a:srgbClr val="00B05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en-US" altLang="ko-KR" sz="9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시간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r>
              <a:rPr lang="ko-KR" altLang="en-US" sz="2400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sz="2000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씩 참여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캠페인 진행 시간 동안 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주변의 </a:t>
            </a:r>
            <a:r>
              <a:rPr lang="ko-KR" altLang="en-US" sz="2000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쓰레기가 모두 없어짐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053B2C6-5F21-4F56-8526-1A21C3D888BA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917410E-AA4D-495F-9AED-24AA4F3139B5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3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2966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건물, 사람, 실외, 담장이(가) 표시된 사진&#10;&#10;매우 높은 신뢰도로 생성된 설명">
            <a:extLst>
              <a:ext uri="{FF2B5EF4-FFF2-40B4-BE49-F238E27FC236}">
                <a16:creationId xmlns:a16="http://schemas.microsoft.com/office/drawing/2014/main" id="{ECC58806-526F-4568-8645-EB4BA3542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4" y="489955"/>
            <a:ext cx="6121069" cy="3443101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A52F40B-C289-4618-A71A-A0C2CA1FD1A8}"/>
              </a:ext>
            </a:extLst>
          </p:cNvPr>
          <p:cNvSpPr/>
          <p:nvPr/>
        </p:nvSpPr>
        <p:spPr>
          <a:xfrm>
            <a:off x="7188713" y="373614"/>
            <a:ext cx="3887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진심이 만든 행사 사례 </a:t>
            </a: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8102A22-FE3F-4C6F-AF66-C76CA84A620F}"/>
              </a:ext>
            </a:extLst>
          </p:cNvPr>
          <p:cNvSpPr/>
          <p:nvPr/>
        </p:nvSpPr>
        <p:spPr>
          <a:xfrm>
            <a:off x="1908126" y="4221088"/>
            <a:ext cx="8136904" cy="214695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58803CC-9BF9-41BC-86E3-6BBC769AC4B5}"/>
              </a:ext>
            </a:extLst>
          </p:cNvPr>
          <p:cNvSpPr/>
          <p:nvPr/>
        </p:nvSpPr>
        <p:spPr>
          <a:xfrm>
            <a:off x="1992034" y="4313324"/>
            <a:ext cx="8136904" cy="214695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C4C4B-93E7-432A-BB20-5D77FD6B67B4}"/>
              </a:ext>
            </a:extLst>
          </p:cNvPr>
          <p:cNvSpPr txBox="1"/>
          <p:nvPr/>
        </p:nvSpPr>
        <p:spPr>
          <a:xfrm>
            <a:off x="2065008" y="4404695"/>
            <a:ext cx="7823139" cy="1764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미혼한부모 가정을 위한 캠페인</a:t>
            </a:r>
          </a:p>
          <a:p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아빠가 없거나 경제적 상황이 좋지 않아 아이를 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입양보내려고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하는 미혼 엄마를 지원하기 위한 사업은 인식이 좋지 않아 모두 꺼려하였지만 시민들이 재미있게 참여하는 이벤트를 만들어 후원을 요청할 수 있는 기회를 조성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A4E47C8-1D59-4436-97B3-CA3C607A026D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1EEADF0-D886-4B37-9B00-E9472A395B3B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4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487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건물, 실외, 서있는이(가) 표시된 사진&#10;&#10;매우 높은 신뢰도로 생성된 설명">
            <a:extLst>
              <a:ext uri="{FF2B5EF4-FFF2-40B4-BE49-F238E27FC236}">
                <a16:creationId xmlns:a16="http://schemas.microsoft.com/office/drawing/2014/main" id="{8A6B94E3-9377-487F-B678-014355FFA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r="10188"/>
          <a:stretch/>
        </p:blipFill>
        <p:spPr>
          <a:xfrm>
            <a:off x="4344397" y="1273458"/>
            <a:ext cx="5688632" cy="4154021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4355280-A5BE-46CC-98FB-706E1FD233E4}"/>
              </a:ext>
            </a:extLst>
          </p:cNvPr>
          <p:cNvSpPr/>
          <p:nvPr/>
        </p:nvSpPr>
        <p:spPr>
          <a:xfrm>
            <a:off x="467966" y="815041"/>
            <a:ext cx="3416061" cy="522791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5DF03A5-8E47-4DF8-8919-93D10A868F6E}"/>
              </a:ext>
            </a:extLst>
          </p:cNvPr>
          <p:cNvSpPr/>
          <p:nvPr/>
        </p:nvSpPr>
        <p:spPr>
          <a:xfrm>
            <a:off x="551874" y="907277"/>
            <a:ext cx="3416061" cy="522791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1CEC9-9721-4AF3-A01D-A937F30F4892}"/>
              </a:ext>
            </a:extLst>
          </p:cNvPr>
          <p:cNvSpPr txBox="1"/>
          <p:nvPr/>
        </p:nvSpPr>
        <p:spPr>
          <a:xfrm>
            <a:off x="624849" y="998648"/>
            <a:ext cx="3155485" cy="273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미혼한부모 </a:t>
            </a:r>
            <a:endParaRPr lang="en-US" altLang="ko-KR" sz="2500" dirty="0">
              <a:solidFill>
                <a:srgbClr val="00B05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가정을 위한 캠페인</a:t>
            </a:r>
          </a:p>
          <a:p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1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행사장에 찾아온 유명 연예인의 도움으로 시민들의 관심을 끌었고 미혼모가 자립할 수 있는 </a:t>
            </a:r>
            <a:r>
              <a:rPr lang="ko-KR" altLang="en-US" sz="1600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1600" dirty="0" err="1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캥거루스토어’</a:t>
            </a:r>
            <a:r>
              <a:rPr lang="ko-KR" altLang="en-US" sz="1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만드는 기금을 확보할 수 있었음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313C6B21-1966-4D6F-AF75-479021F51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8745" y="4509120"/>
            <a:ext cx="1350232" cy="135023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3381983-9A0E-47BD-B028-D9DA159589E6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AF2B371-559E-4789-97DE-C4DFB3A8F147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4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027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스포츠, 실내, 사람, 바닥이(가) 표시된 사진&#10;&#10;매우 높은 신뢰도로 생성된 설명">
            <a:extLst>
              <a:ext uri="{FF2B5EF4-FFF2-40B4-BE49-F238E27FC236}">
                <a16:creationId xmlns:a16="http://schemas.microsoft.com/office/drawing/2014/main" id="{9C729D27-60B9-4769-B83E-263BE7B1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r="15695"/>
          <a:stretch/>
        </p:blipFill>
        <p:spPr>
          <a:xfrm>
            <a:off x="5088710" y="1484784"/>
            <a:ext cx="5043677" cy="499960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9E5FA7D-96CF-4B2A-8D6B-AEE173414E3C}"/>
              </a:ext>
            </a:extLst>
          </p:cNvPr>
          <p:cNvSpPr/>
          <p:nvPr/>
        </p:nvSpPr>
        <p:spPr>
          <a:xfrm>
            <a:off x="183652" y="285041"/>
            <a:ext cx="4540216" cy="540899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E5C17-F954-4EC3-8458-32593818A2F7}"/>
              </a:ext>
            </a:extLst>
          </p:cNvPr>
          <p:cNvSpPr txBox="1"/>
          <p:nvPr/>
        </p:nvSpPr>
        <p:spPr>
          <a:xfrm>
            <a:off x="387810" y="516789"/>
            <a:ext cx="4256620" cy="511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장애인을 위한 체육 활동</a:t>
            </a:r>
            <a:endParaRPr lang="en-US" altLang="ko-KR" sz="2500" dirty="0">
              <a:solidFill>
                <a:srgbClr val="00B05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ko-KR" altLang="en-US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단체가 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년간 장애인을 위해서 체육대회를 열었지만 실재 프로그램은 비장애인만 할 수 있는 프로그램이 전부였음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이유는 장애인을 위해 체육대회를 할 수 있는 프로그램이 없었고 그 것을 대행해주는 회사도 없었기 때문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그러나 홍구기획은 어떤 장애를 가지고 있거나 참여할 수 있는 이벤트를 만들었음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사진은 시각 장애인이 소리나는 방향으로 공을 굴려 볼링 핀을 쓰러뜨리는 게임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행사의 방향이 바뀌자 많은 자원봉사자들이 모였고 비용을 줄이면서도 좋은 행사를 만들 수 있었음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올림픽 메달리스트도 참여하여 모두 즐거운 행사가 되었음</a:t>
            </a:r>
            <a:r>
              <a:rPr lang="en-US" altLang="ko-KR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6BEFEFD-D780-4527-B615-32E9416937FA}"/>
              </a:ext>
            </a:extLst>
          </p:cNvPr>
          <p:cNvSpPr/>
          <p:nvPr/>
        </p:nvSpPr>
        <p:spPr>
          <a:xfrm>
            <a:off x="320238" y="396267"/>
            <a:ext cx="4540216" cy="540899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BAC0303-280B-4063-B8E2-3972A98FEC96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97E9845-CEE9-4F81-9290-AEDBB1E774B2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5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611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1836118" y="520145"/>
            <a:ext cx="84963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The Difference </a:t>
            </a:r>
            <a:br>
              <a:rPr lang="en-US" altLang="ko-KR" sz="2800" dirty="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2800" dirty="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Between NGO’s and General Events</a:t>
            </a:r>
            <a:endParaRPr lang="ko-KR" altLang="en-US" sz="28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52B35-335F-455E-B38E-509494DF3F9A}"/>
              </a:ext>
            </a:extLst>
          </p:cNvPr>
          <p:cNvSpPr txBox="1"/>
          <p:nvPr/>
        </p:nvSpPr>
        <p:spPr>
          <a:xfrm>
            <a:off x="1836118" y="2444403"/>
            <a:ext cx="8631968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비영리조직은 공공의 선을 실천하도록 </a:t>
            </a:r>
            <a:endParaRPr lang="en-US" altLang="ko-KR" sz="2800" dirty="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사람들을 독려하고 조직에 대한 참여를 </a:t>
            </a:r>
            <a:endParaRPr lang="en-US" altLang="ko-KR" sz="2800" dirty="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증진시키기 위한 수단 중 하나로 </a:t>
            </a:r>
            <a:r>
              <a:rPr lang="en-US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행사</a:t>
            </a:r>
            <a:r>
              <a:rPr lang="en-US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제작한다</a:t>
            </a:r>
            <a:r>
              <a:rPr lang="en-US" altLang="ko-K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49D0F-5A80-48FC-B8FF-B3F75556D417}"/>
              </a:ext>
            </a:extLst>
          </p:cNvPr>
          <p:cNvSpPr txBox="1"/>
          <p:nvPr/>
        </p:nvSpPr>
        <p:spPr>
          <a:xfrm>
            <a:off x="820382" y="332656"/>
            <a:ext cx="559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endParaRPr lang="ko-KR" altLang="en-US" sz="4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2230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409B91-4A7C-40C2-8BBC-020D7B77906B}"/>
              </a:ext>
            </a:extLst>
          </p:cNvPr>
          <p:cNvSpPr txBox="1"/>
          <p:nvPr/>
        </p:nvSpPr>
        <p:spPr>
          <a:xfrm>
            <a:off x="2196158" y="2636912"/>
            <a:ext cx="560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1.1 </a:t>
            </a:r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기획의도 </a:t>
            </a:r>
            <a:r>
              <a:rPr lang="en-US" altLang="ko-KR" sz="2800" dirty="0">
                <a:solidFill>
                  <a:srgbClr val="F45452"/>
                </a:solidFill>
              </a:rPr>
              <a:t>Intention of the plan</a:t>
            </a:r>
            <a:endParaRPr lang="ko-KR" altLang="en-US" sz="28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9C4A9-080C-4545-9071-C5174168B071}"/>
              </a:ext>
            </a:extLst>
          </p:cNvPr>
          <p:cNvSpPr txBox="1"/>
          <p:nvPr/>
        </p:nvSpPr>
        <p:spPr>
          <a:xfrm>
            <a:off x="2196158" y="3341479"/>
            <a:ext cx="6480720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공공선 실천을 위한 행사 제작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조직의 미션과 비전에 충실하여 제작 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522D5-5B1F-4EBE-A79C-679E1521FE24}"/>
              </a:ext>
            </a:extLst>
          </p:cNvPr>
          <p:cNvSpPr txBox="1"/>
          <p:nvPr/>
        </p:nvSpPr>
        <p:spPr>
          <a:xfrm>
            <a:off x="820382" y="332656"/>
            <a:ext cx="559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endParaRPr lang="ko-KR" altLang="en-US" sz="4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A507B0F0-0E81-4EC3-B5AF-C36187C925DF}"/>
              </a:ext>
            </a:extLst>
          </p:cNvPr>
          <p:cNvSpPr txBox="1">
            <a:spLocks/>
          </p:cNvSpPr>
          <p:nvPr/>
        </p:nvSpPr>
        <p:spPr>
          <a:xfrm>
            <a:off x="1836118" y="520145"/>
            <a:ext cx="84963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The Difference </a:t>
            </a:r>
            <a:b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Between NGO’s and General Events</a:t>
            </a:r>
            <a:endParaRPr lang="ko-KR" altLang="en-US" sz="28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9171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409B91-4A7C-40C2-8BBC-020D7B77906B}"/>
              </a:ext>
            </a:extLst>
          </p:cNvPr>
          <p:cNvSpPr txBox="1"/>
          <p:nvPr/>
        </p:nvSpPr>
        <p:spPr>
          <a:xfrm>
            <a:off x="1692102" y="2060848"/>
            <a:ext cx="3581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1.2 </a:t>
            </a:r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참여 </a:t>
            </a:r>
            <a:r>
              <a:rPr lang="en-US" altLang="ko-KR" sz="2800" dirty="0">
                <a:solidFill>
                  <a:srgbClr val="F45452"/>
                </a:solidFill>
              </a:rPr>
              <a:t>Participation</a:t>
            </a:r>
            <a:endParaRPr lang="ko-KR" altLang="en-US" sz="28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9C4A9-080C-4545-9071-C5174168B071}"/>
              </a:ext>
            </a:extLst>
          </p:cNvPr>
          <p:cNvSpPr txBox="1"/>
          <p:nvPr/>
        </p:nvSpPr>
        <p:spPr>
          <a:xfrm>
            <a:off x="1692102" y="2765415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자원봉사 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행사 의도에 동의한 사람들의 자원봉사를 모집하여 운영할 수 있음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비용을 절약하고 행사의 순수한 취지를 더욱 효과적으로 홍보할 수 있음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AEC1F7-378F-440E-9A05-4E44DFF2A68B}"/>
              </a:ext>
            </a:extLst>
          </p:cNvPr>
          <p:cNvSpPr txBox="1"/>
          <p:nvPr/>
        </p:nvSpPr>
        <p:spPr>
          <a:xfrm>
            <a:off x="820382" y="332656"/>
            <a:ext cx="559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endParaRPr lang="ko-KR" altLang="en-US" sz="4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3C66BBCA-D378-49A3-A7D6-00A124D0D8E2}"/>
              </a:ext>
            </a:extLst>
          </p:cNvPr>
          <p:cNvSpPr txBox="1">
            <a:spLocks/>
          </p:cNvSpPr>
          <p:nvPr/>
        </p:nvSpPr>
        <p:spPr>
          <a:xfrm>
            <a:off x="1836118" y="520145"/>
            <a:ext cx="84963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The Difference </a:t>
            </a:r>
            <a:b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Between NGO’s and General Events</a:t>
            </a:r>
            <a:endParaRPr lang="ko-KR" altLang="en-US" sz="28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300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409B91-4A7C-40C2-8BBC-020D7B77906B}"/>
              </a:ext>
            </a:extLst>
          </p:cNvPr>
          <p:cNvSpPr txBox="1"/>
          <p:nvPr/>
        </p:nvSpPr>
        <p:spPr>
          <a:xfrm>
            <a:off x="1742355" y="1628800"/>
            <a:ext cx="373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1.3 </a:t>
            </a:r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성과 </a:t>
            </a:r>
            <a:r>
              <a:rPr lang="en-US" altLang="ko-KR" sz="2800" dirty="0">
                <a:solidFill>
                  <a:srgbClr val="F45452"/>
                </a:solidFill>
              </a:rPr>
              <a:t>Performance</a:t>
            </a:r>
            <a:endParaRPr lang="ko-KR" altLang="en-US" sz="28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9C4A9-080C-4545-9071-C5174168B071}"/>
              </a:ext>
            </a:extLst>
          </p:cNvPr>
          <p:cNvSpPr txBox="1"/>
          <p:nvPr/>
        </p:nvSpPr>
        <p:spPr>
          <a:xfrm>
            <a:off x="1742355" y="2333367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후원자 모집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개인의 자발적 후원 참여를 통해 목적사업 달성을 위한 기금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물품 모집이 가능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>
              <a:buFontTx/>
              <a:buChar char="-"/>
            </a:pP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buFont typeface="+mj-lt"/>
              <a:buAutoNum type="arabicParenR" startAt="2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인식개선 및 자발적 참여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사회문제에 대한 각종 인식 개선 활동은 자발적 행동변화를 통한 조직 참여로 연결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경제적 대가 없는 공공선에 대한 자발적 참여 증대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345E0-0994-4AE8-B0F5-B6829D877C18}"/>
              </a:ext>
            </a:extLst>
          </p:cNvPr>
          <p:cNvSpPr txBox="1"/>
          <p:nvPr/>
        </p:nvSpPr>
        <p:spPr>
          <a:xfrm>
            <a:off x="820382" y="332656"/>
            <a:ext cx="559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endParaRPr lang="ko-KR" altLang="en-US" sz="4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15979FD8-1F20-423F-9A22-FECAF83AF31B}"/>
              </a:ext>
            </a:extLst>
          </p:cNvPr>
          <p:cNvSpPr txBox="1">
            <a:spLocks/>
          </p:cNvSpPr>
          <p:nvPr/>
        </p:nvSpPr>
        <p:spPr>
          <a:xfrm>
            <a:off x="1836118" y="520145"/>
            <a:ext cx="84963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The Difference </a:t>
            </a:r>
            <a:b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280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Between NGO’s and General Events</a:t>
            </a:r>
            <a:endParaRPr lang="ko-KR" altLang="en-US" sz="2800" dirty="0">
              <a:solidFill>
                <a:srgbClr val="F4545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2864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1716427" y="548680"/>
            <a:ext cx="8281988" cy="13684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altLang="ko-KR" sz="4000" dirty="0">
                <a:solidFill>
                  <a:srgbClr val="F45452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 Point </a:t>
            </a:r>
            <a:r>
              <a:rPr lang="en-US" altLang="ko-KR" sz="4000" dirty="0">
                <a:solidFill>
                  <a:srgbClr val="8ECC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for a Successful Event</a:t>
            </a:r>
            <a:endParaRPr lang="ko-KR" altLang="en-US" sz="4000" dirty="0">
              <a:solidFill>
                <a:srgbClr val="8ECC88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EC34DCB0-216A-445D-AF61-5674E17E174D}"/>
              </a:ext>
            </a:extLst>
          </p:cNvPr>
          <p:cNvSpPr txBox="1">
            <a:spLocks/>
          </p:cNvSpPr>
          <p:nvPr/>
        </p:nvSpPr>
        <p:spPr>
          <a:xfrm>
            <a:off x="1998866" y="2564904"/>
            <a:ext cx="4949819" cy="576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마음을 담아라 </a:t>
            </a:r>
            <a:r>
              <a:rPr lang="en-US" altLang="ko-KR" sz="2400" b="1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Work Sincerely</a:t>
            </a:r>
            <a:endParaRPr lang="ko-KR" altLang="en-US" sz="2400" b="1" dirty="0">
              <a:solidFill>
                <a:srgbClr val="F4545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18DF8EA-4498-4779-BDBE-424B1362B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41" y="2636912"/>
            <a:ext cx="432048" cy="432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BFC6D3-333A-4BB4-B52B-4E14DD5E3233}"/>
              </a:ext>
            </a:extLst>
          </p:cNvPr>
          <p:cNvSpPr txBox="1"/>
          <p:nvPr/>
        </p:nvSpPr>
        <p:spPr>
          <a:xfrm>
            <a:off x="820382" y="332656"/>
            <a:ext cx="559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endParaRPr lang="ko-KR" altLang="en-US" sz="4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0D2F3475-1F66-484A-B68A-2535CD76D408}"/>
              </a:ext>
            </a:extLst>
          </p:cNvPr>
          <p:cNvSpPr txBox="1">
            <a:spLocks/>
          </p:cNvSpPr>
          <p:nvPr/>
        </p:nvSpPr>
        <p:spPr>
          <a:xfrm>
            <a:off x="1998866" y="3390363"/>
            <a:ext cx="6606004" cy="1368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행사는 모금으로 가는 길일 뿐 목표가 아니다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l"/>
            <a:r>
              <a:rPr lang="en-US" altLang="ko-KR" sz="2400" b="1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Event is just a way to raise money, </a:t>
            </a:r>
          </a:p>
          <a:p>
            <a:pPr algn="l"/>
            <a:r>
              <a:rPr lang="en-US" altLang="ko-KR" sz="2400" b="1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 it is not a Goal.</a:t>
            </a:r>
            <a:endParaRPr lang="ko-KR" altLang="en-US" sz="2400" b="1" dirty="0">
              <a:solidFill>
                <a:srgbClr val="F4545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1F0F467-7EB3-47A2-A9AD-2CB0B4631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51" y="3773274"/>
            <a:ext cx="432048" cy="432048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id="{DFF1D76F-035F-462E-9847-D35123C05D8D}"/>
              </a:ext>
            </a:extLst>
          </p:cNvPr>
          <p:cNvSpPr txBox="1">
            <a:spLocks/>
          </p:cNvSpPr>
          <p:nvPr/>
        </p:nvSpPr>
        <p:spPr>
          <a:xfrm>
            <a:off x="1998866" y="5008181"/>
            <a:ext cx="4949819" cy="576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비용을 줄여라 </a:t>
            </a:r>
            <a:r>
              <a:rPr lang="en-US" altLang="ko-KR" sz="2400" b="1" dirty="0">
                <a:solidFill>
                  <a:srgbClr val="F4545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Save the Cost</a:t>
            </a:r>
            <a:endParaRPr lang="ko-KR" altLang="en-US" sz="2400" b="1" dirty="0">
              <a:solidFill>
                <a:srgbClr val="F4545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DB13A7A-71A1-4C66-AD54-4E4251476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41" y="5080189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0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2115263E-9A10-40D0-93F3-851206F60762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930088" y="6378479"/>
            <a:ext cx="8580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rgbClr val="AEAEA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사진출처 </a:t>
            </a:r>
            <a:r>
              <a:rPr lang="en-US" altLang="ko-KR" sz="1600" dirty="0">
                <a:solidFill>
                  <a:srgbClr val="AEAEA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Alex's Lemonade Stand Foundation </a:t>
            </a:r>
            <a:r>
              <a:rPr lang="ko-KR" altLang="en-US" sz="1600" dirty="0" err="1">
                <a:solidFill>
                  <a:srgbClr val="AEAEA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페이스북</a:t>
            </a:r>
            <a:r>
              <a:rPr lang="en-US" altLang="ko-KR" sz="1600" dirty="0">
                <a:solidFill>
                  <a:srgbClr val="AEAEA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(www.facebook.com/alexslemonade)</a:t>
            </a:r>
          </a:p>
        </p:txBody>
      </p:sp>
      <p:pic>
        <p:nvPicPr>
          <p:cNvPr id="7" name="그림 6" descr="알렉스레몬에이드 스텐드_페이스북_02.jpg">
            <a:extLst>
              <a:ext uri="{FF2B5EF4-FFF2-40B4-BE49-F238E27FC236}">
                <a16:creationId xmlns:a16="http://schemas.microsoft.com/office/drawing/2014/main" id="{9E62BF0E-C10F-44E4-A9B5-6D50C6932F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8713" y="4005064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 descr="알렉스레몬에이드 스텐드_페이스북_03.jpg">
            <a:extLst>
              <a:ext uri="{FF2B5EF4-FFF2-40B4-BE49-F238E27FC236}">
                <a16:creationId xmlns:a16="http://schemas.microsoft.com/office/drawing/2014/main" id="{F38151BA-FB95-468E-AC30-52C81B9751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825" y="1793597"/>
            <a:ext cx="2414102" cy="429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 descr="알렉스레몬에이드 스텐드_페이스북_04.jpg">
            <a:extLst>
              <a:ext uri="{FF2B5EF4-FFF2-40B4-BE49-F238E27FC236}">
                <a16:creationId xmlns:a16="http://schemas.microsoft.com/office/drawing/2014/main" id="{4E7046BF-C2A2-4BEF-B9FF-76E2D5B797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88713" y="1793597"/>
            <a:ext cx="2784244" cy="208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 descr="알렉스레몬에이드 스텐드_페이스북_05.jpg">
            <a:extLst>
              <a:ext uri="{FF2B5EF4-FFF2-40B4-BE49-F238E27FC236}">
                <a16:creationId xmlns:a16="http://schemas.microsoft.com/office/drawing/2014/main" id="{E05CF0E0-E1B3-45E7-B745-6CE4A48731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0054" y="3255822"/>
            <a:ext cx="2338038" cy="250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20C2A1-8590-499C-8521-51FE637C2404}"/>
              </a:ext>
            </a:extLst>
          </p:cNvPr>
          <p:cNvSpPr txBox="1"/>
          <p:nvPr/>
        </p:nvSpPr>
        <p:spPr>
          <a:xfrm>
            <a:off x="539974" y="476672"/>
            <a:ext cx="3546503" cy="208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소아암 치료 연구를 위한 기금을 모아보겠다는 알렉스라는 소아암 환자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(6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만든 </a:t>
            </a:r>
            <a:r>
              <a:rPr lang="ko-KR" alt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레몬에이드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판매 가판대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800" dirty="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아이가 죽고 난 후에 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150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달러가 모금되어 재단이 설립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66B8DA-56CD-4718-954C-ABF0E59F31E5}"/>
              </a:ext>
            </a:extLst>
          </p:cNvPr>
          <p:cNvSpPr/>
          <p:nvPr/>
        </p:nvSpPr>
        <p:spPr>
          <a:xfrm>
            <a:off x="340331" y="285990"/>
            <a:ext cx="3722173" cy="2422930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EAC0C50-0ECA-4D7E-AC83-3937C5BA5D12}"/>
              </a:ext>
            </a:extLst>
          </p:cNvPr>
          <p:cNvSpPr/>
          <p:nvPr/>
        </p:nvSpPr>
        <p:spPr>
          <a:xfrm>
            <a:off x="424239" y="378226"/>
            <a:ext cx="3722173" cy="2422930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45452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D722187-6703-4D87-A856-734650877595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1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924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20C2A1-8590-499C-8521-51FE637C2404}"/>
              </a:ext>
            </a:extLst>
          </p:cNvPr>
          <p:cNvSpPr txBox="1"/>
          <p:nvPr/>
        </p:nvSpPr>
        <p:spPr>
          <a:xfrm>
            <a:off x="512363" y="692696"/>
            <a:ext cx="2647225" cy="402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홍대 앞 놀이터 </a:t>
            </a:r>
            <a:endParaRPr lang="en-US" altLang="ko-KR" sz="2500" dirty="0">
              <a:solidFill>
                <a:srgbClr val="00B05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분리배출 캠페인</a:t>
            </a:r>
          </a:p>
          <a:p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홍대 앞 놀이터에서 했던 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쓰레기 분리배출 캠페인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대표적인 관광지이기도 한 이곳은 늘 엄청난 쓰레기 때문에 문제였지만 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일간 밤 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시까지 진행한 캠페인 덕에 지금은 구청에서 쓰레기통도 배치하고 매우 깨끗해 졌음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pic>
        <p:nvPicPr>
          <p:cNvPr id="9" name="그림 8" descr="사람, 실외, 건물, 대지이(가) 표시된 사진&#10;&#10;매우 높은 신뢰도로 생성된 설명">
            <a:extLst>
              <a:ext uri="{FF2B5EF4-FFF2-40B4-BE49-F238E27FC236}">
                <a16:creationId xmlns:a16="http://schemas.microsoft.com/office/drawing/2014/main" id="{07CCEA46-F873-4177-91A0-CF8937EBD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8388" b="2702"/>
          <a:stretch/>
        </p:blipFill>
        <p:spPr>
          <a:xfrm>
            <a:off x="3676177" y="2314166"/>
            <a:ext cx="6288486" cy="3816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BD63D33-D315-4383-9D36-30B21CB40315}"/>
              </a:ext>
            </a:extLst>
          </p:cNvPr>
          <p:cNvSpPr/>
          <p:nvPr/>
        </p:nvSpPr>
        <p:spPr>
          <a:xfrm>
            <a:off x="287026" y="384436"/>
            <a:ext cx="2930085" cy="5832648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ECC88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8C590B7-1C16-4465-9A09-10F30EE45EE1}"/>
              </a:ext>
            </a:extLst>
          </p:cNvPr>
          <p:cNvSpPr/>
          <p:nvPr/>
        </p:nvSpPr>
        <p:spPr>
          <a:xfrm>
            <a:off x="370934" y="476672"/>
            <a:ext cx="2930085" cy="5832648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ECC88"/>
              </a:solidFill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C47DCA64-8B36-4185-8A20-C8CEE584C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0975" y="4884196"/>
            <a:ext cx="976304" cy="104720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25772AE-E173-4981-993D-BECB80FBFCBA}"/>
              </a:ext>
            </a:extLst>
          </p:cNvPr>
          <p:cNvSpPr/>
          <p:nvPr/>
        </p:nvSpPr>
        <p:spPr>
          <a:xfrm>
            <a:off x="7188713" y="373614"/>
            <a:ext cx="3887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진심이 만든 행사 사례 </a:t>
            </a: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7AE0FA4-3A8C-4C43-BC1D-0F0911F9BCF8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4263AB3-2915-4ABB-B844-CFF10839D809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2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555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나무, 실외, 대지, 건물이(가) 표시된 사진&#10;&#10;매우 높은 신뢰도로 생성된 설명">
            <a:extLst>
              <a:ext uri="{FF2B5EF4-FFF2-40B4-BE49-F238E27FC236}">
                <a16:creationId xmlns:a16="http://schemas.microsoft.com/office/drawing/2014/main" id="{2293F48F-FDA9-4A46-94E0-D1D583D04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13033" r="-7" b="19712"/>
          <a:stretch/>
        </p:blipFill>
        <p:spPr>
          <a:xfrm>
            <a:off x="267579" y="886906"/>
            <a:ext cx="6610063" cy="3334182"/>
          </a:xfrm>
          <a:prstGeom prst="rect">
            <a:avLst/>
          </a:prstGeom>
        </p:spPr>
      </p:pic>
      <p:sp>
        <p:nvSpPr>
          <p:cNvPr id="38" name="화살표: 오각형 37">
            <a:extLst>
              <a:ext uri="{FF2B5EF4-FFF2-40B4-BE49-F238E27FC236}">
                <a16:creationId xmlns:a16="http://schemas.microsoft.com/office/drawing/2014/main" id="{5C27FF99-A86C-4855-8569-F4DD937D1CFB}"/>
              </a:ext>
            </a:extLst>
          </p:cNvPr>
          <p:cNvSpPr/>
          <p:nvPr/>
        </p:nvSpPr>
        <p:spPr>
          <a:xfrm>
            <a:off x="1981199" y="1998447"/>
            <a:ext cx="1359719" cy="45016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화살표: 오각형 38">
            <a:extLst>
              <a:ext uri="{FF2B5EF4-FFF2-40B4-BE49-F238E27FC236}">
                <a16:creationId xmlns:a16="http://schemas.microsoft.com/office/drawing/2014/main" id="{92E6CABE-F43A-469F-8D26-30631029E9CC}"/>
              </a:ext>
            </a:extLst>
          </p:cNvPr>
          <p:cNvSpPr/>
          <p:nvPr/>
        </p:nvSpPr>
        <p:spPr>
          <a:xfrm>
            <a:off x="3565372" y="1998447"/>
            <a:ext cx="1584176" cy="45016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id="{BA22A893-3F74-4D84-95F4-84C046C50962}"/>
              </a:ext>
            </a:extLst>
          </p:cNvPr>
          <p:cNvSpPr/>
          <p:nvPr/>
        </p:nvSpPr>
        <p:spPr>
          <a:xfrm>
            <a:off x="5369804" y="1998447"/>
            <a:ext cx="1492201" cy="45016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825D72D-D2E8-44F6-90A7-1EA49771F5F7}"/>
              </a:ext>
            </a:extLst>
          </p:cNvPr>
          <p:cNvSpPr/>
          <p:nvPr/>
        </p:nvSpPr>
        <p:spPr>
          <a:xfrm>
            <a:off x="7188713" y="373614"/>
            <a:ext cx="3887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진심이 만든 행사 사례 </a:t>
            </a: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70383-5C36-4863-9CB1-16917C4C6A1B}"/>
              </a:ext>
            </a:extLst>
          </p:cNvPr>
          <p:cNvSpPr txBox="1"/>
          <p:nvPr/>
        </p:nvSpPr>
        <p:spPr>
          <a:xfrm>
            <a:off x="5220494" y="4652071"/>
            <a:ext cx="4712833" cy="165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홍대 앞 놀이터 </a:t>
            </a:r>
            <a:r>
              <a:rPr lang="en-US" altLang="ko-KR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500" dirty="0"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분리배출 캠페인</a:t>
            </a:r>
          </a:p>
          <a:p>
            <a:endParaRPr lang="en-US" altLang="ko-KR" sz="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매일 밤 모인 쓰레기의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90% 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재활용 가능한 쓰레기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제안서를 만들어 정부에 요청하는 등 활동을 통해 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기금을 만들어 추가로 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곳에서 더 활동하였음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E344510-14FC-4365-9D78-C3E5F18F6817}"/>
              </a:ext>
            </a:extLst>
          </p:cNvPr>
          <p:cNvSpPr/>
          <p:nvPr/>
        </p:nvSpPr>
        <p:spPr>
          <a:xfrm>
            <a:off x="4929721" y="4392969"/>
            <a:ext cx="5076468" cy="209141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ECC88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D83EF69C-978F-4F58-B82B-150767C66E36}"/>
              </a:ext>
            </a:extLst>
          </p:cNvPr>
          <p:cNvSpPr/>
          <p:nvPr/>
        </p:nvSpPr>
        <p:spPr>
          <a:xfrm>
            <a:off x="5013629" y="4485205"/>
            <a:ext cx="5076468" cy="2091417"/>
          </a:xfrm>
          <a:prstGeom prst="rect">
            <a:avLst/>
          </a:prstGeom>
          <a:noFill/>
          <a:ln w="38100">
            <a:solidFill>
              <a:srgbClr val="8ECC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ECC88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C2FD60-4B4C-413A-8013-B10E7897A4DB}"/>
              </a:ext>
            </a:extLst>
          </p:cNvPr>
          <p:cNvSpPr txBox="1"/>
          <p:nvPr/>
        </p:nvSpPr>
        <p:spPr>
          <a:xfrm>
            <a:off x="5437580" y="2032665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일반쓰레기</a:t>
            </a:r>
          </a:p>
        </p:txBody>
      </p:sp>
      <p:sp>
        <p:nvSpPr>
          <p:cNvPr id="32" name="화살표: 오각형 31">
            <a:extLst>
              <a:ext uri="{FF2B5EF4-FFF2-40B4-BE49-F238E27FC236}">
                <a16:creationId xmlns:a16="http://schemas.microsoft.com/office/drawing/2014/main" id="{BA6430A4-EABD-47B6-BD19-94CDE9C3615A}"/>
              </a:ext>
            </a:extLst>
          </p:cNvPr>
          <p:cNvSpPr/>
          <p:nvPr/>
        </p:nvSpPr>
        <p:spPr>
          <a:xfrm>
            <a:off x="532249" y="1998447"/>
            <a:ext cx="966032" cy="45016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A7CC36-7792-4570-86CF-E8AED8229B6E}"/>
              </a:ext>
            </a:extLst>
          </p:cNvPr>
          <p:cNvSpPr txBox="1"/>
          <p:nvPr/>
        </p:nvSpPr>
        <p:spPr>
          <a:xfrm>
            <a:off x="603195" y="201824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종 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6816D3-1278-4AAE-9B3B-A0767416918A}"/>
              </a:ext>
            </a:extLst>
          </p:cNvPr>
          <p:cNvSpPr txBox="1"/>
          <p:nvPr/>
        </p:nvSpPr>
        <p:spPr>
          <a:xfrm>
            <a:off x="2053204" y="2032665"/>
            <a:ext cx="102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플라스틱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A2650B-9B79-4E1F-BEA0-B236D0AD0C80}"/>
              </a:ext>
            </a:extLst>
          </p:cNvPr>
          <p:cNvSpPr txBox="1"/>
          <p:nvPr/>
        </p:nvSpPr>
        <p:spPr>
          <a:xfrm>
            <a:off x="3637380" y="2032665"/>
            <a:ext cx="129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알류미늄</a:t>
            </a:r>
            <a:r>
              <a:rPr lang="ko-KR" altLang="en-US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캔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3E1F1F9-1187-4B9B-891A-9FDD5C80428C}"/>
              </a:ext>
            </a:extLst>
          </p:cNvPr>
          <p:cNvSpPr/>
          <p:nvPr/>
        </p:nvSpPr>
        <p:spPr>
          <a:xfrm>
            <a:off x="8172822" y="373614"/>
            <a:ext cx="2268165" cy="461665"/>
          </a:xfrm>
          <a:prstGeom prst="rect">
            <a:avLst/>
          </a:prstGeom>
          <a:solidFill>
            <a:srgbClr val="F4545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196DD76-7706-4378-9C4E-5882F5BF0051}"/>
              </a:ext>
            </a:extLst>
          </p:cNvPr>
          <p:cNvSpPr/>
          <p:nvPr/>
        </p:nvSpPr>
        <p:spPr>
          <a:xfrm>
            <a:off x="9242706" y="373614"/>
            <a:ext cx="1548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Case 2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1414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8948</TotalTime>
  <Words>502</Words>
  <Application>Microsoft Office PowerPoint</Application>
  <PresentationFormat>사용자 지정</PresentationFormat>
  <Paragraphs>90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맑은 고딕</vt:lpstr>
      <vt:lpstr>나눔스퀘어</vt:lpstr>
      <vt:lpstr>Arial</vt:lpstr>
      <vt:lpstr>나눔스퀘어 Bold</vt:lpstr>
      <vt:lpstr>a아메리카노L</vt:lpstr>
      <vt:lpstr>Times New Roman</vt:lpstr>
      <vt:lpstr>Office 테마</vt:lpstr>
      <vt:lpstr>디자인 사용자 지정</vt:lpstr>
      <vt:lpstr>PowerPoint 프레젠테이션</vt:lpstr>
      <vt:lpstr>The Difference  Between NGO’s and General Events</vt:lpstr>
      <vt:lpstr>PowerPoint 프레젠테이션</vt:lpstr>
      <vt:lpstr>PowerPoint 프레젠테이션</vt:lpstr>
      <vt:lpstr>PowerPoint 프레젠테이션</vt:lpstr>
      <vt:lpstr>3 Point for a Successful Event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Kim Honggu</dc:creator>
  <cp:lastModifiedBy>홍구 김</cp:lastModifiedBy>
  <cp:revision>393</cp:revision>
  <dcterms:created xsi:type="dcterms:W3CDTF">2009-12-16T07:48:17Z</dcterms:created>
  <dcterms:modified xsi:type="dcterms:W3CDTF">2019-02-26T14:53:16Z</dcterms:modified>
</cp:coreProperties>
</file>